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C2E39-C618-4ED1-9BF5-FF7A834E6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929DB6-5ED1-4060-993B-8A895CCFD7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0C0AB-1FE0-4F2F-B624-C8C529703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DCE3-8F48-4B32-82A6-C0E2B2D5BE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8B4-FE63-4CB3-8C19-DA2BD8B18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851AE-79C1-400B-ABDD-F7C3056D6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ACBD-3E0D-4413-A4FB-D8BADE9A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12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E5AA4-7CED-4F77-8182-BEEB975AB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2BC393-A64A-440F-AFEF-FF5BF1313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93F7E-47F2-4295-B1A6-D0D3119B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DCE3-8F48-4B32-82A6-C0E2B2D5BE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F81FA-A97E-4D34-A0C9-8C952996D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2AC2E-9CA4-442E-97BD-3F311D05D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ACBD-3E0D-4413-A4FB-D8BADE9A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33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7C63BD-72E5-442E-9D21-35972EC7A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F852E9-305D-4AA9-98B6-3207CD551B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61483-71DB-4D16-90F6-A5A81E2AF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DCE3-8F48-4B32-82A6-C0E2B2D5BE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7B164-7932-4DE5-95CE-2B605304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A2D8A-B329-4C44-B8FD-D89A0F6C5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ACBD-3E0D-4413-A4FB-D8BADE9A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2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EB22-B3A9-4E7B-B611-5E7A31D7A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8B6CF-89CF-486D-BC1C-6A04B494C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26B0-53DB-4BDC-99F2-D962E3C16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DCE3-8F48-4B32-82A6-C0E2B2D5BE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CA52E-67FF-4494-9489-DCDA4EE17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73420-822C-4325-8399-CB339A032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ACBD-3E0D-4413-A4FB-D8BADE9A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3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FFA5A-5E9E-40BA-833F-0190793EE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DB4D5-1D7A-4F5C-8FF1-75E16978B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1A813-F48C-4E89-9329-9AF4E520C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DCE3-8F48-4B32-82A6-C0E2B2D5BE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F194A-45E5-4714-971F-A63689BD5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81511-89E3-44C3-912D-8AA5B8C4C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ACBD-3E0D-4413-A4FB-D8BADE9A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8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7A719-0E6F-4FFE-A647-B331E8988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14528-96DD-47FD-B842-4103B5BE08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21FB1-12B0-4953-B4ED-53B6F3BFD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FE01D-E54C-499B-8807-7A805A852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DCE3-8F48-4B32-82A6-C0E2B2D5BE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A95B4-E6B4-4241-8175-AA7823E99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0B7BA5-B48B-49C7-89F2-E0F79B850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ACBD-3E0D-4413-A4FB-D8BADE9A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6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DA7F0-9BAC-48FB-9816-8A33E9674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1FAC4-AB8B-4F47-B542-B5970C9ED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50722E-E05D-48E6-A7FB-5D978D679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9EB588-04DA-44BA-943A-3CDBF9E2D1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B84577-552D-4BB7-9F73-B6388748E0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68A93A-6E38-4DDC-93CA-668230F75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DCE3-8F48-4B32-82A6-C0E2B2D5BE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65328F-A473-41CD-BD85-4955AC736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0EB292-64C0-4120-ADF3-6E0ADB5D4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ACBD-3E0D-4413-A4FB-D8BADE9A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6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0F3F2-D6C5-4A39-AF2B-877EEA1D4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003D9C-BB68-4B0C-94E5-0AE71DA79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DCE3-8F48-4B32-82A6-C0E2B2D5BE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583060-C699-479A-BED5-C2028A33F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3C1BA5-BFD3-4058-A06A-1A1BCDE05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ACBD-3E0D-4413-A4FB-D8BADE9A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80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98B45-3807-4524-8D7E-CBFDA5E24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DCE3-8F48-4B32-82A6-C0E2B2D5BE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2D0C7C-6ADE-48FB-AF5A-81F5A74D3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040F8A-54A7-41BC-919A-E84AB26E8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ACBD-3E0D-4413-A4FB-D8BADE9A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5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88991-4130-43DF-9139-5B11494C6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B0D66-800E-4F8E-9324-AE0E3AEC2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5B54FD-47FB-4696-A3C4-89C5484A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04B81E-8EB0-4075-8678-F0E4FDA82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DCE3-8F48-4B32-82A6-C0E2B2D5BE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38F08-E041-4F16-98F0-6ECD9A45B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A030C-8C1A-4A2E-991A-A6B631D56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ACBD-3E0D-4413-A4FB-D8BADE9A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61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14522-A748-47FE-A784-724234404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E20782-E4C2-4AF3-A53B-063F93E69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50C62D-6EE4-4FED-8E90-D3DE795DF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6E43D-EB71-4665-8F52-D4205C601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DCE3-8F48-4B32-82A6-C0E2B2D5BE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B6AA9-76D2-4629-86FF-3864A93E8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4372C-368F-4B6E-8AD1-DAF86F6D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ACBD-3E0D-4413-A4FB-D8BADE9A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3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5B9D74-9AE6-451E-8DA0-00B49A8CE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682D5-530B-471A-BE90-15E616DD4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57797-B57E-40F3-897B-78761019A8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FDCE3-8F48-4B32-82A6-C0E2B2D5BE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49779-8BC3-44DD-86D0-5A00DACA75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9FBA0-C2B1-406C-BBCD-D8FBFD5E0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DACBD-3E0D-4413-A4FB-D8BADE9A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9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949C0-9DB8-4E31-81B4-29941994D0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Priest Retirement Planning Seminar</a:t>
            </a:r>
            <a:br>
              <a:rPr lang="en-US" sz="3600" dirty="0"/>
            </a:br>
            <a:r>
              <a:rPr lang="en-US" sz="1800" dirty="0"/>
              <a:t>November 12, 2020</a:t>
            </a:r>
            <a:br>
              <a:rPr lang="en-US" sz="1800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10781-F2ED-432B-B5D5-0B6F517790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Diocesan Policies &amp; Practices</a:t>
            </a:r>
          </a:p>
          <a:p>
            <a:r>
              <a:rPr lang="en-US" dirty="0"/>
              <a:t>Fr. Nicholas Rouch</a:t>
            </a:r>
          </a:p>
        </p:txBody>
      </p:sp>
    </p:spTree>
    <p:extLst>
      <p:ext uri="{BB962C8B-B14F-4D97-AF65-F5344CB8AC3E}">
        <p14:creationId xmlns:p14="http://schemas.microsoft.com/office/powerpoint/2010/main" val="2643597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A5C7A-C7EE-43EF-B995-541048A7A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Retirement Age &amp;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019DC-A5A0-4B70-9D00-B2ACA4379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“A priest of the diocese who has served for thirty (30) years and has reached seventy (70) years of age </a:t>
            </a:r>
            <a:r>
              <a:rPr lang="en-US" i="1" dirty="0"/>
              <a:t>may</a:t>
            </a:r>
            <a:r>
              <a:rPr lang="en-US" dirty="0"/>
              <a:t> </a:t>
            </a:r>
            <a:r>
              <a:rPr lang="en-US" i="1" dirty="0"/>
              <a:t>submit a letter of resignation </a:t>
            </a:r>
            <a:r>
              <a:rPr lang="en-US" dirty="0"/>
              <a:t>to the Diocesan Bishop.”</a:t>
            </a:r>
          </a:p>
          <a:p>
            <a:r>
              <a:rPr lang="en-US" dirty="0"/>
              <a:t>He “must </a:t>
            </a:r>
            <a:r>
              <a:rPr lang="en-US" i="1" dirty="0"/>
              <a:t>discuss</a:t>
            </a:r>
            <a:r>
              <a:rPr lang="en-US" dirty="0"/>
              <a:t> his intentions with the Diocesan Bishop and Director of Priest Personnel </a:t>
            </a:r>
            <a:r>
              <a:rPr lang="en-US" i="1" dirty="0"/>
              <a:t>one year in advance </a:t>
            </a:r>
            <a:r>
              <a:rPr lang="en-US" dirty="0"/>
              <a:t>of his desired date of retirement.”</a:t>
            </a:r>
          </a:p>
          <a:p>
            <a:r>
              <a:rPr lang="en-US" dirty="0"/>
              <a:t>“Retirement becomes effective only when accepted by the Bishop.”</a:t>
            </a:r>
          </a:p>
          <a:p>
            <a:r>
              <a:rPr lang="en-US" dirty="0"/>
              <a:t>“Resignation from full-time active ministry </a:t>
            </a:r>
            <a:r>
              <a:rPr lang="en-US" i="1" dirty="0"/>
              <a:t>must</a:t>
            </a:r>
            <a:r>
              <a:rPr lang="en-US" dirty="0"/>
              <a:t> be submitted before one’s 75</a:t>
            </a:r>
            <a:r>
              <a:rPr lang="en-US" baseline="30000" dirty="0"/>
              <a:t>th</a:t>
            </a:r>
            <a:r>
              <a:rPr lang="en-US" dirty="0"/>
              <a:t> birthday.”</a:t>
            </a:r>
          </a:p>
          <a:p>
            <a:pPr marL="0" indent="0" algn="r">
              <a:buNone/>
            </a:pPr>
            <a:r>
              <a:rPr lang="en-US" sz="2400" dirty="0"/>
              <a:t>Source: Priest Personnel Policy, promulgated 1/24/14</a:t>
            </a:r>
          </a:p>
        </p:txBody>
      </p:sp>
    </p:spTree>
    <p:extLst>
      <p:ext uri="{BB962C8B-B14F-4D97-AF65-F5344CB8AC3E}">
        <p14:creationId xmlns:p14="http://schemas.microsoft.com/office/powerpoint/2010/main" val="1507575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9DC60-2486-42CD-859C-A7A154A3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Income and Benefits</a:t>
            </a:r>
            <a:br>
              <a:rPr lang="en-US" dirty="0"/>
            </a:br>
            <a:r>
              <a:rPr lang="en-US" sz="2400" i="1" dirty="0"/>
              <a:t>for a retired priest of the Diocese of Erie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E0F6B-2093-4B63-89A5-97C4B86A9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Income:</a:t>
            </a:r>
          </a:p>
          <a:p>
            <a:pPr lvl="1"/>
            <a:r>
              <a:rPr lang="en-US" dirty="0"/>
              <a:t>Diocesan pension</a:t>
            </a:r>
          </a:p>
          <a:p>
            <a:pPr lvl="1"/>
            <a:r>
              <a:rPr lang="en-US" dirty="0"/>
              <a:t>Social Security</a:t>
            </a:r>
          </a:p>
          <a:p>
            <a:pPr lvl="1"/>
            <a:r>
              <a:rPr lang="en-US" dirty="0"/>
              <a:t>Personal investments/assets</a:t>
            </a:r>
          </a:p>
          <a:p>
            <a:pPr lvl="1"/>
            <a:r>
              <a:rPr lang="en-US" dirty="0"/>
              <a:t>NOTE: If a retired priest continues to serve as a pastor or parochial administrator after reaching the age of 75, he is eligible to receive both his pension benefit and a full pastor’s salary.</a:t>
            </a:r>
          </a:p>
          <a:p>
            <a:r>
              <a:rPr lang="en-US" dirty="0"/>
              <a:t>Health coverage – will be covered later in presentation</a:t>
            </a:r>
          </a:p>
          <a:p>
            <a:r>
              <a:rPr lang="en-US" dirty="0"/>
              <a:t>Continuing Formation</a:t>
            </a:r>
          </a:p>
          <a:p>
            <a:pPr lvl="1"/>
            <a:r>
              <a:rPr lang="en-US" dirty="0"/>
              <a:t>Emmaus</a:t>
            </a:r>
          </a:p>
          <a:p>
            <a:pPr lvl="1"/>
            <a:r>
              <a:rPr lang="en-US" dirty="0"/>
              <a:t>Retreats</a:t>
            </a:r>
          </a:p>
          <a:p>
            <a:pPr lvl="1"/>
            <a:r>
              <a:rPr lang="en-US" dirty="0"/>
              <a:t>Days of Recollection</a:t>
            </a:r>
          </a:p>
        </p:txBody>
      </p:sp>
    </p:spTree>
    <p:extLst>
      <p:ext uri="{BB962C8B-B14F-4D97-AF65-F5344CB8AC3E}">
        <p14:creationId xmlns:p14="http://schemas.microsoft.com/office/powerpoint/2010/main" val="2539926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8F24D-84C7-46D5-B70A-17DD32F87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Housing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03005-7582-4965-9B0F-456FEE0BE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Bishop Michael J. Murphy Residence for Retired Priests</a:t>
            </a:r>
          </a:p>
          <a:p>
            <a:pPr lvl="2"/>
            <a:r>
              <a:rPr lang="en-US" dirty="0"/>
              <a:t>Current room/board $890/month</a:t>
            </a:r>
          </a:p>
          <a:p>
            <a:r>
              <a:rPr lang="en-US" dirty="0"/>
              <a:t>Rectory – dependent on the invitation of the current pastor</a:t>
            </a:r>
          </a:p>
          <a:p>
            <a:pPr lvl="1"/>
            <a:r>
              <a:rPr lang="en-US" dirty="0"/>
              <a:t>Room/board are negotiated by pastor and retired priest, based on various factors.</a:t>
            </a:r>
          </a:p>
          <a:p>
            <a:pPr lvl="1"/>
            <a:r>
              <a:rPr lang="en-US" dirty="0"/>
              <a:t>A retired priest is not to reside in the rectory of the parish where he last served.</a:t>
            </a:r>
          </a:p>
          <a:p>
            <a:r>
              <a:rPr lang="en-US" dirty="0"/>
              <a:t>Personal residence – e.g., apartment, home, senior living facility</a:t>
            </a:r>
          </a:p>
        </p:txBody>
      </p:sp>
    </p:spTree>
    <p:extLst>
      <p:ext uri="{BB962C8B-B14F-4D97-AF65-F5344CB8AC3E}">
        <p14:creationId xmlns:p14="http://schemas.microsoft.com/office/powerpoint/2010/main" val="2602869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7D15D-660F-4C14-AC2B-EC7AA11BB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Ministry as a retired priest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F819A-CB59-4CD6-A460-A94F064AB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brother priests and parishes in the diocese benefit greatly from the help of our retired priests.  This can take several forms:</a:t>
            </a:r>
          </a:p>
          <a:p>
            <a:pPr lvl="1"/>
            <a:r>
              <a:rPr lang="en-US" dirty="0"/>
              <a:t>Parish of residence</a:t>
            </a:r>
          </a:p>
          <a:p>
            <a:pPr lvl="1"/>
            <a:r>
              <a:rPr lang="en-US" dirty="0"/>
              <a:t>Regular assistance at particular parish(es)</a:t>
            </a:r>
          </a:p>
          <a:p>
            <a:pPr lvl="1"/>
            <a:r>
              <a:rPr lang="en-US" dirty="0"/>
              <a:t>Availability to cover weekend Masses and help with Confessions, where needed.</a:t>
            </a:r>
          </a:p>
          <a:p>
            <a:pPr lvl="1"/>
            <a:r>
              <a:rPr lang="en-US" dirty="0"/>
              <a:t>Temporary parish administration</a:t>
            </a:r>
          </a:p>
          <a:p>
            <a:r>
              <a:rPr lang="en-US" dirty="0"/>
              <a:t>“All retired priests are obliged to comply with the requirements of the diocesan </a:t>
            </a:r>
            <a:r>
              <a:rPr lang="en-US" i="1" dirty="0"/>
              <a:t>Policy for the Protection of Children</a:t>
            </a:r>
            <a:r>
              <a:rPr lang="en-US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402669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013C2-84EC-40AD-BA53-49993A35A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Senior Associate 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1E203-3839-4D61-80C3-336F50EEF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“A ministerial designation for priests nearing retirement or who are otherwise prevented from assuming responsibility for parochial administrative duties.  The guiding principle… is the encouragement of priests … to remain in active ministry.  Senior Associates are canonically equivalent to a parochial vicar.”</a:t>
            </a:r>
          </a:p>
          <a:p>
            <a:r>
              <a:rPr lang="en-US" dirty="0"/>
              <a:t>A priest may petition the Bishop for this designation at age of 65, or earlier if a chronic health problem significantly impedes his ability to function in an administrative role.</a:t>
            </a:r>
          </a:p>
          <a:p>
            <a:r>
              <a:rPr lang="en-US" dirty="0"/>
              <a:t>The priest and the Director of Clergy Personnel work together and with a pastor to determine an arrangement which is helpful for all concerned.  Any arrangement must be approved by the Bishop.</a:t>
            </a:r>
          </a:p>
        </p:txBody>
      </p:sp>
    </p:spTree>
    <p:extLst>
      <p:ext uri="{BB962C8B-B14F-4D97-AF65-F5344CB8AC3E}">
        <p14:creationId xmlns:p14="http://schemas.microsoft.com/office/powerpoint/2010/main" val="1136718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43C2D-ADE9-458E-A14F-723015AA8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Senior Associate option </a:t>
            </a:r>
            <a:br>
              <a:rPr lang="en-US" dirty="0"/>
            </a:br>
            <a:r>
              <a:rPr lang="en-US" sz="2000" i="1" dirty="0"/>
              <a:t>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5E6AC-3C70-40C1-B58C-48F88D78F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Salary and Benefits: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b="1" i="1" dirty="0"/>
              <a:t>If not retired</a:t>
            </a:r>
            <a:r>
              <a:rPr lang="en-US" dirty="0"/>
              <a:t>:  Typically the senior associate resides in the parish rectory, and is compensated according to the clergy salary scale, and paid by the parish.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b="1" i="1" dirty="0"/>
              <a:t>If retired</a:t>
            </a:r>
            <a:r>
              <a:rPr lang="en-US" dirty="0"/>
              <a:t>: The senior associate is compensated through the diocesan priest pension plan, social security, and parish stipends.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89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524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Priest Retirement Planning Seminar November 12, 2020 </vt:lpstr>
      <vt:lpstr>Retirement Age &amp; Procedure</vt:lpstr>
      <vt:lpstr>Income and Benefits for a retired priest of the Diocese of Erie</vt:lpstr>
      <vt:lpstr>Housing options</vt:lpstr>
      <vt:lpstr>Ministry as a retired priest</vt:lpstr>
      <vt:lpstr>Senior Associate option</vt:lpstr>
      <vt:lpstr>Senior Associate option  continued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Very Rev. Nicholas Rouch, STD E.V.</dc:creator>
  <cp:lastModifiedBy>Maria Caulfield</cp:lastModifiedBy>
  <cp:revision>12</cp:revision>
  <cp:lastPrinted>2020-11-02T21:23:42Z</cp:lastPrinted>
  <dcterms:created xsi:type="dcterms:W3CDTF">2020-11-02T18:29:27Z</dcterms:created>
  <dcterms:modified xsi:type="dcterms:W3CDTF">2020-11-12T20:30:00Z</dcterms:modified>
</cp:coreProperties>
</file>